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Economica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Economica-bold.fntdata"/><Relationship Id="rId12" Type="http://schemas.openxmlformats.org/officeDocument/2006/relationships/font" Target="fonts/Economica-regular.fntdata"/><Relationship Id="rId15" Type="http://schemas.openxmlformats.org/officeDocument/2006/relationships/font" Target="fonts/Economica-boldItalic.fntdata"/><Relationship Id="rId14" Type="http://schemas.openxmlformats.org/officeDocument/2006/relationships/font" Target="fonts/Economica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03cbfa53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03cbfa53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03cbfa53b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03cbfa53b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03cbfa53b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03cbfa53b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3cbfa53b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03cbfa53b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03cbfa53b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03cbfa53b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38863" y="2167125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Montserrat ExtraBold"/>
              <a:buNone/>
              <a:defRPr sz="3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 Column">
  <p:cSld name="1_Custom Layou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628850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Right Side Image">
  <p:cSld name="1_Custom Layou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2" name="Google Shape;72;p18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3" name="Google Shape;73;p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825" y="4333832"/>
            <a:ext cx="9155824" cy="809059"/>
          </a:xfrm>
          <a:custGeom>
            <a:rect b="b" l="l" r="r" t="t"/>
            <a:pathLst>
              <a:path extrusionOk="0" h="516146" w="12207765">
                <a:moveTo>
                  <a:pt x="0" y="339063"/>
                </a:moveTo>
                <a:cubicBezTo>
                  <a:pt x="573578" y="232383"/>
                  <a:pt x="1157599" y="19530"/>
                  <a:pt x="2573029" y="1347"/>
                </a:cubicBezTo>
                <a:cubicBezTo>
                  <a:pt x="3988459" y="-16836"/>
                  <a:pt x="6519395" y="153759"/>
                  <a:pt x="8492578" y="229965"/>
                </a:cubicBezTo>
                <a:cubicBezTo>
                  <a:pt x="10098367" y="248207"/>
                  <a:pt x="11641576" y="56764"/>
                  <a:pt x="12207765" y="110797"/>
                </a:cubicBezTo>
                <a:lnTo>
                  <a:pt x="12207765" y="516146"/>
                </a:lnTo>
                <a:lnTo>
                  <a:pt x="15765" y="516146"/>
                </a:lnTo>
                <a:lnTo>
                  <a:pt x="0" y="339063"/>
                </a:lnTo>
                <a:close/>
              </a:path>
            </a:pathLst>
          </a:custGeom>
          <a:solidFill>
            <a:schemeClr val="accent1">
              <a:alpha val="2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4517177"/>
            <a:ext cx="9144000" cy="626891"/>
          </a:xfrm>
          <a:custGeom>
            <a:rect b="b" l="l" r="r" t="t"/>
            <a:pathLst>
              <a:path extrusionOk="0" h="562234" w="12192000">
                <a:moveTo>
                  <a:pt x="3881" y="404662"/>
                </a:moveTo>
                <a:cubicBezTo>
                  <a:pt x="577459" y="297982"/>
                  <a:pt x="1017322" y="99636"/>
                  <a:pt x="2492318" y="81214"/>
                </a:cubicBezTo>
                <a:cubicBezTo>
                  <a:pt x="3967314" y="62792"/>
                  <a:pt x="7239872" y="306669"/>
                  <a:pt x="8853858" y="294130"/>
                </a:cubicBezTo>
                <a:cubicBezTo>
                  <a:pt x="10467844" y="281591"/>
                  <a:pt x="11610046" y="-48054"/>
                  <a:pt x="12176235" y="5979"/>
                </a:cubicBezTo>
                <a:lnTo>
                  <a:pt x="12192000" y="562234"/>
                </a:lnTo>
                <a:lnTo>
                  <a:pt x="0" y="562234"/>
                </a:lnTo>
                <a:cubicBezTo>
                  <a:pt x="1294" y="509710"/>
                  <a:pt x="2587" y="457186"/>
                  <a:pt x="3881" y="404662"/>
                </a:cubicBezTo>
                <a:close/>
              </a:path>
            </a:pathLst>
          </a:custGeom>
          <a:solidFill>
            <a:schemeClr val="accent1">
              <a:alpha val="2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4743449"/>
            <a:ext cx="9144000" cy="400885"/>
          </a:xfrm>
          <a:custGeom>
            <a:rect b="b" l="l" r="r" t="t"/>
            <a:pathLst>
              <a:path extrusionOk="0" h="793832" w="12192000">
                <a:moveTo>
                  <a:pt x="0" y="438017"/>
                </a:moveTo>
                <a:cubicBezTo>
                  <a:pt x="573578" y="331337"/>
                  <a:pt x="1107753" y="101985"/>
                  <a:pt x="2573564" y="107255"/>
                </a:cubicBezTo>
                <a:cubicBezTo>
                  <a:pt x="4039375" y="112525"/>
                  <a:pt x="7191792" y="486833"/>
                  <a:pt x="8794865" y="469635"/>
                </a:cubicBezTo>
                <a:cubicBezTo>
                  <a:pt x="10397938" y="452437"/>
                  <a:pt x="11625811" y="-49969"/>
                  <a:pt x="12192000" y="4064"/>
                </a:cubicBezTo>
                <a:lnTo>
                  <a:pt x="12192000" y="793832"/>
                </a:lnTo>
                <a:lnTo>
                  <a:pt x="0" y="793832"/>
                </a:lnTo>
                <a:lnTo>
                  <a:pt x="0" y="4380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60025" y="4096519"/>
            <a:ext cx="1161000" cy="7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59749" y="4178815"/>
            <a:ext cx="1042988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ctrTitle"/>
          </p:nvPr>
        </p:nvSpPr>
        <p:spPr>
          <a:xfrm>
            <a:off x="2134688" y="1251778"/>
            <a:ext cx="4874700" cy="167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Time-Series Forecasting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/>
        </p:nvSpPr>
        <p:spPr>
          <a:xfrm>
            <a:off x="607303" y="334641"/>
            <a:ext cx="8031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What you will Learn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21"/>
          <p:cNvSpPr txBox="1"/>
          <p:nvPr/>
        </p:nvSpPr>
        <p:spPr>
          <a:xfrm>
            <a:off x="359428" y="1202213"/>
            <a:ext cx="49824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What is Time Series Forecasting?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Analyzing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Smoothing Techniques.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Auto Regressive Techniques.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2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650" y="552881"/>
            <a:ext cx="2857500" cy="190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557728" y="396609"/>
            <a:ext cx="7709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What is Time Series data?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359428" y="1474884"/>
            <a:ext cx="55278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Time Series is simply a series of data points that has a time component involved in it.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Every data point present in the dataset is associated directly with the date and time component.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" name="Google Shape;97;p2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100" y="664425"/>
            <a:ext cx="2434172" cy="202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532941" y="405909"/>
            <a:ext cx="5738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Example of Time series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359428" y="1288969"/>
            <a:ext cx="50073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We have to predict the number of customers visiting the restaurant each day to manage staffing and other requirements accordingly.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685" y="576262"/>
            <a:ext cx="3188286" cy="2094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/>
        </p:nvSpPr>
        <p:spPr>
          <a:xfrm>
            <a:off x="520547" y="415191"/>
            <a:ext cx="7907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How can Time series be Helpful?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359428" y="1264181"/>
            <a:ext cx="80685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Forecasting can help the restaurant serve their customers in a better way.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Forecasting can help the Restaurants prepared for the upcoming Demands and requirements.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3" name="Google Shape;113;p24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